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4" r:id="rId2"/>
    <p:sldId id="262" r:id="rId3"/>
    <p:sldId id="267" r:id="rId4"/>
    <p:sldId id="268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nnalore Steissberg" initials="HS" lastIdx="2" clrIdx="0">
    <p:extLst>
      <p:ext uri="{19B8F6BF-5375-455C-9EA6-DF929625EA0E}">
        <p15:presenceInfo xmlns:p15="http://schemas.microsoft.com/office/powerpoint/2012/main" userId="S::hsteissberg@limno.com::37333029-9674-44c8-a006-100939d0682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60A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4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0C45D8-61DE-4238-A213-07DEF2D26A56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B6638E1-A309-466C-A6E0-585A763FE6BE}">
      <dgm:prSet phldrT="[Text]"/>
      <dgm:spPr/>
      <dgm:t>
        <a:bodyPr/>
        <a:lstStyle/>
        <a:p>
          <a:r>
            <a:rPr lang="en-US" dirty="0"/>
            <a:t>4.1 Data Integration</a:t>
          </a:r>
        </a:p>
      </dgm:t>
    </dgm:pt>
    <dgm:pt modelId="{2F62B655-2D59-4044-B329-865886F6A333}" type="parTrans" cxnId="{D77FD45D-CBDF-41EA-8FAE-81CB30ED43B1}">
      <dgm:prSet/>
      <dgm:spPr/>
      <dgm:t>
        <a:bodyPr/>
        <a:lstStyle/>
        <a:p>
          <a:endParaRPr lang="en-US"/>
        </a:p>
      </dgm:t>
    </dgm:pt>
    <dgm:pt modelId="{94B76D47-2030-4B72-9E51-2A71477EAA36}" type="sibTrans" cxnId="{D77FD45D-CBDF-41EA-8FAE-81CB30ED43B1}">
      <dgm:prSet/>
      <dgm:spPr/>
      <dgm:t>
        <a:bodyPr/>
        <a:lstStyle/>
        <a:p>
          <a:endParaRPr lang="en-US"/>
        </a:p>
      </dgm:t>
    </dgm:pt>
    <dgm:pt modelId="{C54B91AD-BE8A-47AE-969A-D36626D63222}">
      <dgm:prSet phldrT="[Text]"/>
      <dgm:spPr/>
      <dgm:t>
        <a:bodyPr/>
        <a:lstStyle/>
        <a:p>
          <a:r>
            <a:rPr lang="en-US" dirty="0"/>
            <a:t>Gutenson/Wahl (CHL)</a:t>
          </a:r>
        </a:p>
      </dgm:t>
    </dgm:pt>
    <dgm:pt modelId="{DC74CE84-541C-4214-8DF9-BF7271E0AF72}" type="parTrans" cxnId="{4297BA8D-60FF-4447-9799-6FD1412C4C60}">
      <dgm:prSet/>
      <dgm:spPr/>
      <dgm:t>
        <a:bodyPr/>
        <a:lstStyle/>
        <a:p>
          <a:endParaRPr lang="en-US"/>
        </a:p>
      </dgm:t>
    </dgm:pt>
    <dgm:pt modelId="{459B9ECF-A3C1-49C2-9644-94F0F4DCB328}" type="sibTrans" cxnId="{4297BA8D-60FF-4447-9799-6FD1412C4C60}">
      <dgm:prSet/>
      <dgm:spPr/>
      <dgm:t>
        <a:bodyPr/>
        <a:lstStyle/>
        <a:p>
          <a:endParaRPr lang="en-US"/>
        </a:p>
      </dgm:t>
    </dgm:pt>
    <dgm:pt modelId="{862E0777-F940-4DFB-AA25-262899341DD3}">
      <dgm:prSet phldrT="[Text]"/>
      <dgm:spPr/>
      <dgm:t>
        <a:bodyPr/>
        <a:lstStyle/>
        <a:p>
          <a:r>
            <a:rPr lang="en-US" dirty="0"/>
            <a:t>Scott Christensen (ITL)</a:t>
          </a:r>
        </a:p>
      </dgm:t>
    </dgm:pt>
    <dgm:pt modelId="{E3BEE91B-D773-4F09-B8D2-86F1ACB2B0DC}" type="parTrans" cxnId="{C2F42730-7157-4CFB-88E1-9BD2D5214F83}">
      <dgm:prSet/>
      <dgm:spPr/>
      <dgm:t>
        <a:bodyPr/>
        <a:lstStyle/>
        <a:p>
          <a:endParaRPr lang="en-US"/>
        </a:p>
      </dgm:t>
    </dgm:pt>
    <dgm:pt modelId="{8AF2E1D0-AB12-4119-90FD-D94D805765F4}" type="sibTrans" cxnId="{C2F42730-7157-4CFB-88E1-9BD2D5214F83}">
      <dgm:prSet/>
      <dgm:spPr/>
      <dgm:t>
        <a:bodyPr/>
        <a:lstStyle/>
        <a:p>
          <a:endParaRPr lang="en-US"/>
        </a:p>
      </dgm:t>
    </dgm:pt>
    <dgm:pt modelId="{7154BC3A-641D-4349-A449-9F6077C7D999}">
      <dgm:prSet phldrT="[Text]"/>
      <dgm:spPr/>
      <dgm:t>
        <a:bodyPr/>
        <a:lstStyle/>
        <a:p>
          <a:r>
            <a:rPr lang="en-US" dirty="0"/>
            <a:t>4.2 Vegetation Succession Models</a:t>
          </a:r>
        </a:p>
      </dgm:t>
    </dgm:pt>
    <dgm:pt modelId="{6F3F1C81-D0AB-4CDB-9286-51E022BBBC24}" type="parTrans" cxnId="{9E162B4A-87B9-42C7-95BB-57922396A9BC}">
      <dgm:prSet/>
      <dgm:spPr/>
      <dgm:t>
        <a:bodyPr/>
        <a:lstStyle/>
        <a:p>
          <a:endParaRPr lang="en-US"/>
        </a:p>
      </dgm:t>
    </dgm:pt>
    <dgm:pt modelId="{B7A5F620-4390-4472-B355-36285201322E}" type="sibTrans" cxnId="{9E162B4A-87B9-42C7-95BB-57922396A9BC}">
      <dgm:prSet/>
      <dgm:spPr/>
      <dgm:t>
        <a:bodyPr/>
        <a:lstStyle/>
        <a:p>
          <a:endParaRPr lang="en-US"/>
        </a:p>
      </dgm:t>
    </dgm:pt>
    <dgm:pt modelId="{12BB94A3-753A-4254-B529-DA6EDDAC310D}">
      <dgm:prSet phldrT="[Text]"/>
      <dgm:spPr/>
      <dgm:t>
        <a:bodyPr/>
        <a:lstStyle/>
        <a:p>
          <a:r>
            <a:rPr lang="en-US" dirty="0"/>
            <a:t>Todd Steissberg (EL)</a:t>
          </a:r>
        </a:p>
      </dgm:t>
    </dgm:pt>
    <dgm:pt modelId="{ADA00EE1-0D12-4D63-978F-1381E0042451}" type="parTrans" cxnId="{FE0C9529-51DE-46D3-87BB-EF3761B73D6D}">
      <dgm:prSet/>
      <dgm:spPr/>
      <dgm:t>
        <a:bodyPr/>
        <a:lstStyle/>
        <a:p>
          <a:endParaRPr lang="en-US"/>
        </a:p>
      </dgm:t>
    </dgm:pt>
    <dgm:pt modelId="{2BFB8E17-CC02-4F90-A7A8-B26C0617BFC2}" type="sibTrans" cxnId="{FE0C9529-51DE-46D3-87BB-EF3761B73D6D}">
      <dgm:prSet/>
      <dgm:spPr/>
      <dgm:t>
        <a:bodyPr/>
        <a:lstStyle/>
        <a:p>
          <a:endParaRPr lang="en-US"/>
        </a:p>
      </dgm:t>
    </dgm:pt>
    <dgm:pt modelId="{A3C0AC1C-4B96-4419-A07F-A5B0E221EEFA}">
      <dgm:prSet phldrT="[Text]"/>
      <dgm:spPr/>
      <dgm:t>
        <a:bodyPr/>
        <a:lstStyle/>
        <a:p>
          <a:r>
            <a:rPr lang="en-US" dirty="0"/>
            <a:t>Todd Swannack (EL)</a:t>
          </a:r>
        </a:p>
      </dgm:t>
    </dgm:pt>
    <dgm:pt modelId="{1834696F-36D7-48D3-B477-2FFD3B9678E0}" type="parTrans" cxnId="{364F5E90-3ECC-4DE4-800D-AA41EE045C64}">
      <dgm:prSet/>
      <dgm:spPr/>
      <dgm:t>
        <a:bodyPr/>
        <a:lstStyle/>
        <a:p>
          <a:endParaRPr lang="en-US"/>
        </a:p>
      </dgm:t>
    </dgm:pt>
    <dgm:pt modelId="{B47EE975-0048-42A7-AAE6-13E4AF42FFA3}" type="sibTrans" cxnId="{364F5E90-3ECC-4DE4-800D-AA41EE045C64}">
      <dgm:prSet/>
      <dgm:spPr/>
      <dgm:t>
        <a:bodyPr/>
        <a:lstStyle/>
        <a:p>
          <a:endParaRPr lang="en-US"/>
        </a:p>
      </dgm:t>
    </dgm:pt>
    <dgm:pt modelId="{5D81D430-88BD-4349-B5BD-488A2F1966DC}">
      <dgm:prSet phldrT="[Text]"/>
      <dgm:spPr/>
      <dgm:t>
        <a:bodyPr/>
        <a:lstStyle/>
        <a:p>
          <a:r>
            <a:rPr lang="en-US" dirty="0"/>
            <a:t>4.3 Spatially Distributed Soil Moisture and Run-off</a:t>
          </a:r>
        </a:p>
      </dgm:t>
    </dgm:pt>
    <dgm:pt modelId="{9E517885-48D0-4283-8AB4-5012416AA2BB}" type="parTrans" cxnId="{7DD21B54-F366-4041-9402-2C0660090A47}">
      <dgm:prSet/>
      <dgm:spPr/>
      <dgm:t>
        <a:bodyPr/>
        <a:lstStyle/>
        <a:p>
          <a:endParaRPr lang="en-US"/>
        </a:p>
      </dgm:t>
    </dgm:pt>
    <dgm:pt modelId="{78691541-AAAD-4DA5-9140-EE3B4EB52FF0}" type="sibTrans" cxnId="{7DD21B54-F366-4041-9402-2C0660090A47}">
      <dgm:prSet/>
      <dgm:spPr/>
      <dgm:t>
        <a:bodyPr/>
        <a:lstStyle/>
        <a:p>
          <a:endParaRPr lang="en-US"/>
        </a:p>
      </dgm:t>
    </dgm:pt>
    <dgm:pt modelId="{701BF9DA-8BE5-4F56-9E27-2FFD302A41E3}">
      <dgm:prSet phldrT="[Text]"/>
      <dgm:spPr/>
      <dgm:t>
        <a:bodyPr/>
        <a:lstStyle/>
        <a:p>
          <a:r>
            <a:rPr lang="en-US" dirty="0"/>
            <a:t>Nawa Pradhan (CHL)</a:t>
          </a:r>
        </a:p>
      </dgm:t>
    </dgm:pt>
    <dgm:pt modelId="{5DE69A32-23A4-4345-879D-4AD64F8CFDC9}" type="parTrans" cxnId="{A5D83769-84DE-4A56-BF4C-F59A291E73AB}">
      <dgm:prSet/>
      <dgm:spPr/>
      <dgm:t>
        <a:bodyPr/>
        <a:lstStyle/>
        <a:p>
          <a:endParaRPr lang="en-US"/>
        </a:p>
      </dgm:t>
    </dgm:pt>
    <dgm:pt modelId="{4B6B08CD-4D97-4060-BBE2-2733EE30ACEE}" type="sibTrans" cxnId="{A5D83769-84DE-4A56-BF4C-F59A291E73AB}">
      <dgm:prSet/>
      <dgm:spPr/>
      <dgm:t>
        <a:bodyPr/>
        <a:lstStyle/>
        <a:p>
          <a:endParaRPr lang="en-US"/>
        </a:p>
      </dgm:t>
    </dgm:pt>
    <dgm:pt modelId="{7C8BB1BF-0F50-47C4-99F7-88A1C0120623}">
      <dgm:prSet phldrT="[Text]"/>
      <dgm:spPr/>
      <dgm:t>
        <a:bodyPr/>
        <a:lstStyle/>
        <a:p>
          <a:r>
            <a:rPr lang="en-US" dirty="0"/>
            <a:t>Ross Alter/Anna Wagner  (CRREL)</a:t>
          </a:r>
        </a:p>
      </dgm:t>
    </dgm:pt>
    <dgm:pt modelId="{B350B16F-C70C-40D1-9090-0CC3C6EB8EA8}" type="parTrans" cxnId="{1FB4F874-2F03-46BE-9A38-58873F05BBCC}">
      <dgm:prSet/>
      <dgm:spPr/>
      <dgm:t>
        <a:bodyPr/>
        <a:lstStyle/>
        <a:p>
          <a:endParaRPr lang="en-US"/>
        </a:p>
      </dgm:t>
    </dgm:pt>
    <dgm:pt modelId="{7F3E51EA-F918-4D34-9FCE-B091C556805A}" type="sibTrans" cxnId="{1FB4F874-2F03-46BE-9A38-58873F05BBCC}">
      <dgm:prSet/>
      <dgm:spPr/>
      <dgm:t>
        <a:bodyPr/>
        <a:lstStyle/>
        <a:p>
          <a:endParaRPr lang="en-US"/>
        </a:p>
      </dgm:t>
    </dgm:pt>
    <dgm:pt modelId="{9FC84E5A-D718-49AF-A7A5-B2D76A9BC3C8}">
      <dgm:prSet phldrT="[Text]"/>
      <dgm:spPr/>
      <dgm:t>
        <a:bodyPr/>
        <a:lstStyle/>
        <a:p>
          <a:r>
            <a:rPr lang="en-US" dirty="0"/>
            <a:t>Chase Hamilton (CHL)</a:t>
          </a:r>
        </a:p>
      </dgm:t>
    </dgm:pt>
    <dgm:pt modelId="{85032334-299B-49E2-9EB7-EF2DA9CA577F}" type="parTrans" cxnId="{8D8D8C4F-BD4D-4590-AED3-CB7945F1B6C1}">
      <dgm:prSet/>
      <dgm:spPr/>
      <dgm:t>
        <a:bodyPr/>
        <a:lstStyle/>
        <a:p>
          <a:endParaRPr lang="en-US"/>
        </a:p>
      </dgm:t>
    </dgm:pt>
    <dgm:pt modelId="{902CA76B-6748-4854-8D0E-5E459D2DD5DC}" type="sibTrans" cxnId="{8D8D8C4F-BD4D-4590-AED3-CB7945F1B6C1}">
      <dgm:prSet/>
      <dgm:spPr/>
      <dgm:t>
        <a:bodyPr/>
        <a:lstStyle/>
        <a:p>
          <a:endParaRPr lang="en-US"/>
        </a:p>
      </dgm:t>
    </dgm:pt>
    <dgm:pt modelId="{394DD63F-05AE-47E2-BA0F-4CDF88EC16D8}">
      <dgm:prSet phldr="0"/>
      <dgm:spPr/>
      <dgm:t>
        <a:bodyPr/>
        <a:lstStyle/>
        <a:p>
          <a:pPr rtl="0"/>
          <a:r>
            <a:rPr lang="en-US" dirty="0">
              <a:latin typeface="+mn-lt"/>
            </a:rPr>
            <a:t>John Eylander (CHL)</a:t>
          </a:r>
        </a:p>
      </dgm:t>
    </dgm:pt>
    <dgm:pt modelId="{DF682233-732C-43AF-9C92-50E4A4B5F713}" type="parTrans" cxnId="{11A584F5-69BE-4275-9E9A-7C1E577F6C2F}">
      <dgm:prSet/>
      <dgm:spPr/>
      <dgm:t>
        <a:bodyPr/>
        <a:lstStyle/>
        <a:p>
          <a:endParaRPr lang="en-US"/>
        </a:p>
      </dgm:t>
    </dgm:pt>
    <dgm:pt modelId="{960973BB-F8F5-423C-9695-CE2E9ED7A7C6}" type="sibTrans" cxnId="{11A584F5-69BE-4275-9E9A-7C1E577F6C2F}">
      <dgm:prSet/>
      <dgm:spPr/>
      <dgm:t>
        <a:bodyPr/>
        <a:lstStyle/>
        <a:p>
          <a:endParaRPr lang="en-US"/>
        </a:p>
      </dgm:t>
    </dgm:pt>
    <dgm:pt modelId="{ED17BFC6-C820-44F9-83AE-4F83FF853F29}">
      <dgm:prSet phldrT="[Text]"/>
      <dgm:spPr/>
      <dgm:t>
        <a:bodyPr/>
        <a:lstStyle/>
        <a:p>
          <a:r>
            <a:rPr lang="en-US" dirty="0"/>
            <a:t>Rose Shillito/Steven Brown/ Clay </a:t>
          </a:r>
          <a:r>
            <a:rPr lang="en-US" dirty="0" err="1"/>
            <a:t>LaHatte</a:t>
          </a:r>
          <a:r>
            <a:rPr lang="en-US" dirty="0"/>
            <a:t> (CHL)</a:t>
          </a:r>
        </a:p>
      </dgm:t>
    </dgm:pt>
    <dgm:pt modelId="{9E283B7D-F839-47B2-8FAF-CC5E002B0B30}" type="parTrans" cxnId="{D21B433C-E700-4EDE-A227-3228E2AC8EFB}">
      <dgm:prSet/>
      <dgm:spPr/>
      <dgm:t>
        <a:bodyPr/>
        <a:lstStyle/>
        <a:p>
          <a:endParaRPr lang="en-US"/>
        </a:p>
      </dgm:t>
    </dgm:pt>
    <dgm:pt modelId="{BE66B356-A192-42FF-914F-9A723AFACBFE}" type="sibTrans" cxnId="{D21B433C-E700-4EDE-A227-3228E2AC8EFB}">
      <dgm:prSet/>
      <dgm:spPr/>
      <dgm:t>
        <a:bodyPr/>
        <a:lstStyle/>
        <a:p>
          <a:endParaRPr lang="en-US"/>
        </a:p>
      </dgm:t>
    </dgm:pt>
    <dgm:pt modelId="{AD261402-93F9-40D6-875F-F0F9A027A5A3}">
      <dgm:prSet phldrT="[Text]"/>
      <dgm:spPr/>
      <dgm:t>
        <a:bodyPr/>
        <a:lstStyle/>
        <a:p>
          <a:endParaRPr lang="en-US" dirty="0"/>
        </a:p>
      </dgm:t>
    </dgm:pt>
    <dgm:pt modelId="{1A6978DA-4973-4E5F-A63F-171CD68C6655}" type="parTrans" cxnId="{FF3006F2-F55A-4FC2-A8FA-1DE2EAC5CD5D}">
      <dgm:prSet/>
      <dgm:spPr/>
      <dgm:t>
        <a:bodyPr/>
        <a:lstStyle/>
        <a:p>
          <a:endParaRPr lang="en-US"/>
        </a:p>
      </dgm:t>
    </dgm:pt>
    <dgm:pt modelId="{26D9A0EA-770C-4140-8938-786DB5B81156}" type="sibTrans" cxnId="{FF3006F2-F55A-4FC2-A8FA-1DE2EAC5CD5D}">
      <dgm:prSet/>
      <dgm:spPr/>
      <dgm:t>
        <a:bodyPr/>
        <a:lstStyle/>
        <a:p>
          <a:endParaRPr lang="en-US"/>
        </a:p>
      </dgm:t>
    </dgm:pt>
    <dgm:pt modelId="{7987921F-FBAA-FE41-8630-7B63BF2635DC}">
      <dgm:prSet/>
      <dgm:spPr/>
      <dgm:t>
        <a:bodyPr/>
        <a:lstStyle/>
        <a:p>
          <a:r>
            <a:rPr lang="en-US" dirty="0"/>
            <a:t>John Kucharski (EL)</a:t>
          </a:r>
        </a:p>
      </dgm:t>
    </dgm:pt>
    <dgm:pt modelId="{AE6F1742-0EC9-AA47-8966-774063AE7823}" type="parTrans" cxnId="{239F3571-5380-0845-804B-9442285C4B7C}">
      <dgm:prSet/>
      <dgm:spPr/>
      <dgm:t>
        <a:bodyPr/>
        <a:lstStyle/>
        <a:p>
          <a:endParaRPr lang="en-US"/>
        </a:p>
      </dgm:t>
    </dgm:pt>
    <dgm:pt modelId="{73691BAB-4F9F-1D44-8E0C-F0625F41A287}" type="sibTrans" cxnId="{239F3571-5380-0845-804B-9442285C4B7C}">
      <dgm:prSet/>
      <dgm:spPr/>
      <dgm:t>
        <a:bodyPr/>
        <a:lstStyle/>
        <a:p>
          <a:endParaRPr lang="en-US"/>
        </a:p>
      </dgm:t>
    </dgm:pt>
    <dgm:pt modelId="{66590A94-0BC0-D14D-BC56-12FA4FC1C351}">
      <dgm:prSet/>
      <dgm:spPr/>
      <dgm:t>
        <a:bodyPr/>
        <a:lstStyle/>
        <a:p>
          <a:r>
            <a:rPr lang="en-US" dirty="0"/>
            <a:t>Jennifer Olszewski (EL)</a:t>
          </a:r>
        </a:p>
      </dgm:t>
    </dgm:pt>
    <dgm:pt modelId="{680996B4-F151-FA42-B3A5-655C8911C801}" type="parTrans" cxnId="{0340BA69-6719-4B43-83AE-E21629E56C59}">
      <dgm:prSet/>
      <dgm:spPr/>
      <dgm:t>
        <a:bodyPr/>
        <a:lstStyle/>
        <a:p>
          <a:endParaRPr lang="en-US"/>
        </a:p>
      </dgm:t>
    </dgm:pt>
    <dgm:pt modelId="{11BBE7BD-3E65-4F4B-9FB6-5F28C8DB660B}" type="sibTrans" cxnId="{0340BA69-6719-4B43-83AE-E21629E56C59}">
      <dgm:prSet/>
      <dgm:spPr/>
      <dgm:t>
        <a:bodyPr/>
        <a:lstStyle/>
        <a:p>
          <a:endParaRPr lang="en-US"/>
        </a:p>
      </dgm:t>
    </dgm:pt>
    <dgm:pt modelId="{FB626C66-B3C9-AF44-AFB4-239C5628D303}">
      <dgm:prSet/>
      <dgm:spPr/>
      <dgm:t>
        <a:bodyPr/>
        <a:lstStyle/>
        <a:p>
          <a:r>
            <a:rPr lang="en-US" dirty="0"/>
            <a:t>Chuck Downer (CHL)</a:t>
          </a:r>
        </a:p>
      </dgm:t>
    </dgm:pt>
    <dgm:pt modelId="{D1A77370-827E-1C49-8FE6-62CE8C6F3E3E}" type="parTrans" cxnId="{8E317BC7-DCB4-E640-A05E-FE5CE9215250}">
      <dgm:prSet/>
      <dgm:spPr/>
      <dgm:t>
        <a:bodyPr/>
        <a:lstStyle/>
        <a:p>
          <a:endParaRPr lang="en-US"/>
        </a:p>
      </dgm:t>
    </dgm:pt>
    <dgm:pt modelId="{48AE6087-E720-8E4A-982B-4B95DD6F5811}" type="sibTrans" cxnId="{8E317BC7-DCB4-E640-A05E-FE5CE9215250}">
      <dgm:prSet/>
      <dgm:spPr/>
      <dgm:t>
        <a:bodyPr/>
        <a:lstStyle/>
        <a:p>
          <a:endParaRPr lang="en-US"/>
        </a:p>
      </dgm:t>
    </dgm:pt>
    <dgm:pt modelId="{C24E1205-9B4D-D44C-A178-C92E29EA1FB3}">
      <dgm:prSet/>
      <dgm:spPr/>
      <dgm:t>
        <a:bodyPr/>
        <a:lstStyle/>
        <a:p>
          <a:r>
            <a:rPr lang="en-US" dirty="0"/>
            <a:t>Billy Johnson (LimnoTech)</a:t>
          </a:r>
        </a:p>
      </dgm:t>
    </dgm:pt>
    <dgm:pt modelId="{ED3B3A1F-89C9-C241-85EC-C8B971AD47D7}" type="parTrans" cxnId="{75A7497D-3F0B-C940-9209-06D66430C0ED}">
      <dgm:prSet/>
      <dgm:spPr/>
      <dgm:t>
        <a:bodyPr/>
        <a:lstStyle/>
        <a:p>
          <a:endParaRPr lang="en-US"/>
        </a:p>
      </dgm:t>
    </dgm:pt>
    <dgm:pt modelId="{A3EAC562-3359-B440-9D78-23167AD648AB}" type="sibTrans" cxnId="{75A7497D-3F0B-C940-9209-06D66430C0ED}">
      <dgm:prSet/>
      <dgm:spPr/>
      <dgm:t>
        <a:bodyPr/>
        <a:lstStyle/>
        <a:p>
          <a:endParaRPr lang="en-US"/>
        </a:p>
      </dgm:t>
    </dgm:pt>
    <dgm:pt modelId="{2691355D-7B1A-E345-9A3C-FAAEC111D563}">
      <dgm:prSet/>
      <dgm:spPr/>
      <dgm:t>
        <a:bodyPr/>
        <a:lstStyle/>
        <a:p>
          <a:endParaRPr lang="en-US" dirty="0"/>
        </a:p>
      </dgm:t>
    </dgm:pt>
    <dgm:pt modelId="{7DD8A2E5-5834-0243-8569-A355CD471CED}" type="parTrans" cxnId="{BB02BA60-99D2-8445-A981-3E281DC94F44}">
      <dgm:prSet/>
      <dgm:spPr/>
      <dgm:t>
        <a:bodyPr/>
        <a:lstStyle/>
        <a:p>
          <a:endParaRPr lang="en-US"/>
        </a:p>
      </dgm:t>
    </dgm:pt>
    <dgm:pt modelId="{6C2F655E-BADE-514D-AE13-F229D0C4B805}" type="sibTrans" cxnId="{BB02BA60-99D2-8445-A981-3E281DC94F44}">
      <dgm:prSet/>
      <dgm:spPr/>
      <dgm:t>
        <a:bodyPr/>
        <a:lstStyle/>
        <a:p>
          <a:endParaRPr lang="en-US"/>
        </a:p>
      </dgm:t>
    </dgm:pt>
    <dgm:pt modelId="{504BC288-5919-4709-AB14-E7B11B16380F}" type="pres">
      <dgm:prSet presAssocID="{650C45D8-61DE-4238-A213-07DEF2D26A56}" presName="Name0" presStyleCnt="0">
        <dgm:presLayoutVars>
          <dgm:dir/>
          <dgm:animLvl val="lvl"/>
          <dgm:resizeHandles val="exact"/>
        </dgm:presLayoutVars>
      </dgm:prSet>
      <dgm:spPr/>
    </dgm:pt>
    <dgm:pt modelId="{50BC21A6-A2BC-46BF-8333-4BC77D819E2E}" type="pres">
      <dgm:prSet presAssocID="{CB6638E1-A309-466C-A6E0-585A763FE6BE}" presName="composite" presStyleCnt="0"/>
      <dgm:spPr/>
    </dgm:pt>
    <dgm:pt modelId="{D6B0FD36-3F68-4C8F-8744-ECB1F8C88A30}" type="pres">
      <dgm:prSet presAssocID="{CB6638E1-A309-466C-A6E0-585A763FE6BE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A608280-93D3-431C-8C95-869B0CB7AC32}" type="pres">
      <dgm:prSet presAssocID="{CB6638E1-A309-466C-A6E0-585A763FE6BE}" presName="desTx" presStyleLbl="alignAccFollowNode1" presStyleIdx="0" presStyleCnt="3" custLinFactNeighborX="-793" custLinFactNeighborY="-421">
        <dgm:presLayoutVars>
          <dgm:bulletEnabled val="1"/>
        </dgm:presLayoutVars>
      </dgm:prSet>
      <dgm:spPr/>
    </dgm:pt>
    <dgm:pt modelId="{D835718B-D019-4C69-B903-7B169FAC4853}" type="pres">
      <dgm:prSet presAssocID="{94B76D47-2030-4B72-9E51-2A71477EAA36}" presName="space" presStyleCnt="0"/>
      <dgm:spPr/>
    </dgm:pt>
    <dgm:pt modelId="{A8FCE5C0-B76B-480B-9852-24A9875AFB9B}" type="pres">
      <dgm:prSet presAssocID="{7154BC3A-641D-4349-A449-9F6077C7D999}" presName="composite" presStyleCnt="0"/>
      <dgm:spPr/>
    </dgm:pt>
    <dgm:pt modelId="{BBEB8F2B-02A4-46E1-A50C-ECC5ACE64B84}" type="pres">
      <dgm:prSet presAssocID="{7154BC3A-641D-4349-A449-9F6077C7D999}" presName="parTx" presStyleLbl="alignNode1" presStyleIdx="1" presStyleCnt="3" custScaleX="111928">
        <dgm:presLayoutVars>
          <dgm:chMax val="0"/>
          <dgm:chPref val="0"/>
          <dgm:bulletEnabled val="1"/>
        </dgm:presLayoutVars>
      </dgm:prSet>
      <dgm:spPr/>
    </dgm:pt>
    <dgm:pt modelId="{74E6C7A5-1542-48F3-8AF2-71AC4B84A728}" type="pres">
      <dgm:prSet presAssocID="{7154BC3A-641D-4349-A449-9F6077C7D999}" presName="desTx" presStyleLbl="alignAccFollowNode1" presStyleIdx="1" presStyleCnt="3" custScaleX="111825">
        <dgm:presLayoutVars>
          <dgm:bulletEnabled val="1"/>
        </dgm:presLayoutVars>
      </dgm:prSet>
      <dgm:spPr/>
    </dgm:pt>
    <dgm:pt modelId="{9DF15C8A-D402-40C3-9941-8635BF8045D6}" type="pres">
      <dgm:prSet presAssocID="{B7A5F620-4390-4472-B355-36285201322E}" presName="space" presStyleCnt="0"/>
      <dgm:spPr/>
    </dgm:pt>
    <dgm:pt modelId="{6F0D46D7-334B-4DE0-A5AF-2967135F61C8}" type="pres">
      <dgm:prSet presAssocID="{5D81D430-88BD-4349-B5BD-488A2F1966DC}" presName="composite" presStyleCnt="0"/>
      <dgm:spPr/>
    </dgm:pt>
    <dgm:pt modelId="{40AA6299-62E8-44B2-89F6-55FB1CCCC7E1}" type="pres">
      <dgm:prSet presAssocID="{5D81D430-88BD-4349-B5BD-488A2F1966DC}" presName="parTx" presStyleLbl="alignNode1" presStyleIdx="2" presStyleCnt="3" custScaleX="115772">
        <dgm:presLayoutVars>
          <dgm:chMax val="0"/>
          <dgm:chPref val="0"/>
          <dgm:bulletEnabled val="1"/>
        </dgm:presLayoutVars>
      </dgm:prSet>
      <dgm:spPr/>
    </dgm:pt>
    <dgm:pt modelId="{B9883831-0AF6-49E8-BA8B-396A013D250D}" type="pres">
      <dgm:prSet presAssocID="{5D81D430-88BD-4349-B5BD-488A2F1966DC}" presName="desTx" presStyleLbl="alignAccFollowNode1" presStyleIdx="2" presStyleCnt="3" custScaleX="115785">
        <dgm:presLayoutVars>
          <dgm:bulletEnabled val="1"/>
        </dgm:presLayoutVars>
      </dgm:prSet>
      <dgm:spPr/>
    </dgm:pt>
  </dgm:ptLst>
  <dgm:cxnLst>
    <dgm:cxn modelId="{50F75D0F-42CB-4347-A1E7-70B5BA0EDCE1}" type="presOf" srcId="{ED17BFC6-C820-44F9-83AE-4F83FF853F29}" destId="{B9883831-0AF6-49E8-BA8B-396A013D250D}" srcOrd="0" destOrd="2" presId="urn:microsoft.com/office/officeart/2005/8/layout/hList1"/>
    <dgm:cxn modelId="{BD085226-5EB1-4E2F-B856-8C19E992FE70}" type="presOf" srcId="{394DD63F-05AE-47E2-BA0F-4CDF88EC16D8}" destId="{6A608280-93D3-431C-8C95-869B0CB7AC32}" srcOrd="0" destOrd="3" presId="urn:microsoft.com/office/officeart/2005/8/layout/hList1"/>
    <dgm:cxn modelId="{FE0C9529-51DE-46D3-87BB-EF3761B73D6D}" srcId="{7154BC3A-641D-4349-A449-9F6077C7D999}" destId="{12BB94A3-753A-4254-B529-DA6EDDAC310D}" srcOrd="0" destOrd="0" parTransId="{ADA00EE1-0D12-4D63-978F-1381E0042451}" sibTransId="{2BFB8E17-CC02-4F90-A7A8-B26C0617BFC2}"/>
    <dgm:cxn modelId="{C2F42730-7157-4CFB-88E1-9BD2D5214F83}" srcId="{CB6638E1-A309-466C-A6E0-585A763FE6BE}" destId="{862E0777-F940-4DFB-AA25-262899341DD3}" srcOrd="1" destOrd="0" parTransId="{E3BEE91B-D773-4F09-B8D2-86F1ACB2B0DC}" sibTransId="{8AF2E1D0-AB12-4119-90FD-D94D805765F4}"/>
    <dgm:cxn modelId="{53DA4034-A68A-A242-9F75-AB4D00C1075D}" type="presOf" srcId="{7987921F-FBAA-FE41-8630-7B63BF2635DC}" destId="{74E6C7A5-1542-48F3-8AF2-71AC4B84A728}" srcOrd="0" destOrd="2" presId="urn:microsoft.com/office/officeart/2005/8/layout/hList1"/>
    <dgm:cxn modelId="{68975F35-ED81-4031-B61B-0D842D1A3F23}" type="presOf" srcId="{12BB94A3-753A-4254-B529-DA6EDDAC310D}" destId="{74E6C7A5-1542-48F3-8AF2-71AC4B84A728}" srcOrd="0" destOrd="0" presId="urn:microsoft.com/office/officeart/2005/8/layout/hList1"/>
    <dgm:cxn modelId="{D21B433C-E700-4EDE-A227-3228E2AC8EFB}" srcId="{5D81D430-88BD-4349-B5BD-488A2F1966DC}" destId="{ED17BFC6-C820-44F9-83AE-4F83FF853F29}" srcOrd="2" destOrd="0" parTransId="{9E283B7D-F839-47B2-8FAF-CC5E002B0B30}" sibTransId="{BE66B356-A192-42FF-914F-9A723AFACBFE}"/>
    <dgm:cxn modelId="{9E162B4A-87B9-42C7-95BB-57922396A9BC}" srcId="{650C45D8-61DE-4238-A213-07DEF2D26A56}" destId="{7154BC3A-641D-4349-A449-9F6077C7D999}" srcOrd="1" destOrd="0" parTransId="{6F3F1C81-D0AB-4CDB-9286-51E022BBBC24}" sibTransId="{B7A5F620-4390-4472-B355-36285201322E}"/>
    <dgm:cxn modelId="{8D8D8C4F-BD4D-4590-AED3-CB7945F1B6C1}" srcId="{CB6638E1-A309-466C-A6E0-585A763FE6BE}" destId="{9FC84E5A-D718-49AF-A7A5-B2D76A9BC3C8}" srcOrd="2" destOrd="0" parTransId="{85032334-299B-49E2-9EB7-EF2DA9CA577F}" sibTransId="{902CA76B-6748-4854-8D0E-5E459D2DD5DC}"/>
    <dgm:cxn modelId="{7DD21B54-F366-4041-9402-2C0660090A47}" srcId="{650C45D8-61DE-4238-A213-07DEF2D26A56}" destId="{5D81D430-88BD-4349-B5BD-488A2F1966DC}" srcOrd="2" destOrd="0" parTransId="{9E517885-48D0-4283-8AB4-5012416AA2BB}" sibTransId="{78691541-AAAD-4DA5-9140-EE3B4EB52FF0}"/>
    <dgm:cxn modelId="{E047B957-42DE-476A-BBF6-E5AF27885E75}" type="presOf" srcId="{862E0777-F940-4DFB-AA25-262899341DD3}" destId="{6A608280-93D3-431C-8C95-869B0CB7AC32}" srcOrd="0" destOrd="1" presId="urn:microsoft.com/office/officeart/2005/8/layout/hList1"/>
    <dgm:cxn modelId="{7F55B95C-ECB6-4CAD-B899-E88B710EA2F2}" type="presOf" srcId="{C54B91AD-BE8A-47AE-969A-D36626D63222}" destId="{6A608280-93D3-431C-8C95-869B0CB7AC32}" srcOrd="0" destOrd="0" presId="urn:microsoft.com/office/officeart/2005/8/layout/hList1"/>
    <dgm:cxn modelId="{D77FD45D-CBDF-41EA-8FAE-81CB30ED43B1}" srcId="{650C45D8-61DE-4238-A213-07DEF2D26A56}" destId="{CB6638E1-A309-466C-A6E0-585A763FE6BE}" srcOrd="0" destOrd="0" parTransId="{2F62B655-2D59-4044-B329-865886F6A333}" sibTransId="{94B76D47-2030-4B72-9E51-2A71477EAA36}"/>
    <dgm:cxn modelId="{BB02BA60-99D2-8445-A981-3E281DC94F44}" srcId="{7154BC3A-641D-4349-A449-9F6077C7D999}" destId="{2691355D-7B1A-E345-9A3C-FAAEC111D563}" srcOrd="6" destOrd="0" parTransId="{7DD8A2E5-5834-0243-8569-A355CD471CED}" sibTransId="{6C2F655E-BADE-514D-AE13-F229D0C4B805}"/>
    <dgm:cxn modelId="{92A7ED61-6A75-4BC5-9224-6EB8C968A60B}" type="presOf" srcId="{A3C0AC1C-4B96-4419-A07F-A5B0E221EEFA}" destId="{74E6C7A5-1542-48F3-8AF2-71AC4B84A728}" srcOrd="0" destOrd="1" presId="urn:microsoft.com/office/officeart/2005/8/layout/hList1"/>
    <dgm:cxn modelId="{A5D83769-84DE-4A56-BF4C-F59A291E73AB}" srcId="{5D81D430-88BD-4349-B5BD-488A2F1966DC}" destId="{701BF9DA-8BE5-4F56-9E27-2FFD302A41E3}" srcOrd="0" destOrd="0" parTransId="{5DE69A32-23A4-4345-879D-4AD64F8CFDC9}" sibTransId="{4B6B08CD-4D97-4060-BBE2-2733EE30ACEE}"/>
    <dgm:cxn modelId="{0340BA69-6719-4B43-83AE-E21629E56C59}" srcId="{7154BC3A-641D-4349-A449-9F6077C7D999}" destId="{66590A94-0BC0-D14D-BC56-12FA4FC1C351}" srcOrd="3" destOrd="0" parTransId="{680996B4-F151-FA42-B3A5-655C8911C801}" sibTransId="{11BBE7BD-3E65-4F4B-9FB6-5F28C8DB660B}"/>
    <dgm:cxn modelId="{239F3571-5380-0845-804B-9442285C4B7C}" srcId="{7154BC3A-641D-4349-A449-9F6077C7D999}" destId="{7987921F-FBAA-FE41-8630-7B63BF2635DC}" srcOrd="2" destOrd="0" parTransId="{AE6F1742-0EC9-AA47-8966-774063AE7823}" sibTransId="{73691BAB-4F9F-1D44-8E0C-F0625F41A287}"/>
    <dgm:cxn modelId="{4AC2B872-EE34-4FF4-9CA2-44350024AB61}" type="presOf" srcId="{7154BC3A-641D-4349-A449-9F6077C7D999}" destId="{BBEB8F2B-02A4-46E1-A50C-ECC5ACE64B84}" srcOrd="0" destOrd="0" presId="urn:microsoft.com/office/officeart/2005/8/layout/hList1"/>
    <dgm:cxn modelId="{1FB4F874-2F03-46BE-9A38-58873F05BBCC}" srcId="{5D81D430-88BD-4349-B5BD-488A2F1966DC}" destId="{7C8BB1BF-0F50-47C4-99F7-88A1C0120623}" srcOrd="1" destOrd="0" parTransId="{B350B16F-C70C-40D1-9090-0CC3C6EB8EA8}" sibTransId="{7F3E51EA-F918-4D34-9FCE-B091C556805A}"/>
    <dgm:cxn modelId="{5A9A7375-E07F-F645-A54C-2578E71CB691}" type="presOf" srcId="{66590A94-0BC0-D14D-BC56-12FA4FC1C351}" destId="{74E6C7A5-1542-48F3-8AF2-71AC4B84A728}" srcOrd="0" destOrd="3" presId="urn:microsoft.com/office/officeart/2005/8/layout/hList1"/>
    <dgm:cxn modelId="{75A7497D-3F0B-C940-9209-06D66430C0ED}" srcId="{7154BC3A-641D-4349-A449-9F6077C7D999}" destId="{C24E1205-9B4D-D44C-A178-C92E29EA1FB3}" srcOrd="5" destOrd="0" parTransId="{ED3B3A1F-89C9-C241-85EC-C8B971AD47D7}" sibTransId="{A3EAC562-3359-B440-9D78-23167AD648AB}"/>
    <dgm:cxn modelId="{EFE02781-EA88-4EE6-9BFC-DBE715DEA1A0}" type="presOf" srcId="{CB6638E1-A309-466C-A6E0-585A763FE6BE}" destId="{D6B0FD36-3F68-4C8F-8744-ECB1F8C88A30}" srcOrd="0" destOrd="0" presId="urn:microsoft.com/office/officeart/2005/8/layout/hList1"/>
    <dgm:cxn modelId="{9832A182-347C-4F5E-9193-E1666BCEC25E}" type="presOf" srcId="{9FC84E5A-D718-49AF-A7A5-B2D76A9BC3C8}" destId="{6A608280-93D3-431C-8C95-869B0CB7AC32}" srcOrd="0" destOrd="2" presId="urn:microsoft.com/office/officeart/2005/8/layout/hList1"/>
    <dgm:cxn modelId="{68359688-5612-46E6-9A6A-E96827BC7798}" type="presOf" srcId="{7C8BB1BF-0F50-47C4-99F7-88A1C0120623}" destId="{B9883831-0AF6-49E8-BA8B-396A013D250D}" srcOrd="0" destOrd="1" presId="urn:microsoft.com/office/officeart/2005/8/layout/hList1"/>
    <dgm:cxn modelId="{4297BA8D-60FF-4447-9799-6FD1412C4C60}" srcId="{CB6638E1-A309-466C-A6E0-585A763FE6BE}" destId="{C54B91AD-BE8A-47AE-969A-D36626D63222}" srcOrd="0" destOrd="0" parTransId="{DC74CE84-541C-4214-8DF9-BF7271E0AF72}" sibTransId="{459B9ECF-A3C1-49C2-9644-94F0F4DCB328}"/>
    <dgm:cxn modelId="{C74BEB8D-6078-4149-BA06-BBBF008A3292}" type="presOf" srcId="{2691355D-7B1A-E345-9A3C-FAAEC111D563}" destId="{74E6C7A5-1542-48F3-8AF2-71AC4B84A728}" srcOrd="0" destOrd="6" presId="urn:microsoft.com/office/officeart/2005/8/layout/hList1"/>
    <dgm:cxn modelId="{364F5E90-3ECC-4DE4-800D-AA41EE045C64}" srcId="{7154BC3A-641D-4349-A449-9F6077C7D999}" destId="{A3C0AC1C-4B96-4419-A07F-A5B0E221EEFA}" srcOrd="1" destOrd="0" parTransId="{1834696F-36D7-48D3-B477-2FFD3B9678E0}" sibTransId="{B47EE975-0048-42A7-AAE6-13E4AF42FFA3}"/>
    <dgm:cxn modelId="{146094A9-07EC-41B9-85BA-FD1E9C699BC0}" type="presOf" srcId="{650C45D8-61DE-4238-A213-07DEF2D26A56}" destId="{504BC288-5919-4709-AB14-E7B11B16380F}" srcOrd="0" destOrd="0" presId="urn:microsoft.com/office/officeart/2005/8/layout/hList1"/>
    <dgm:cxn modelId="{DBEFD8AA-09D4-3843-8023-772619FDB045}" type="presOf" srcId="{C24E1205-9B4D-D44C-A178-C92E29EA1FB3}" destId="{74E6C7A5-1542-48F3-8AF2-71AC4B84A728}" srcOrd="0" destOrd="5" presId="urn:microsoft.com/office/officeart/2005/8/layout/hList1"/>
    <dgm:cxn modelId="{AB84E1C2-DE4F-4788-BF2F-9EE9095A6E08}" type="presOf" srcId="{5D81D430-88BD-4349-B5BD-488A2F1966DC}" destId="{40AA6299-62E8-44B2-89F6-55FB1CCCC7E1}" srcOrd="0" destOrd="0" presId="urn:microsoft.com/office/officeart/2005/8/layout/hList1"/>
    <dgm:cxn modelId="{8E317BC7-DCB4-E640-A05E-FE5CE9215250}" srcId="{7154BC3A-641D-4349-A449-9F6077C7D999}" destId="{FB626C66-B3C9-AF44-AFB4-239C5628D303}" srcOrd="4" destOrd="0" parTransId="{D1A77370-827E-1C49-8FE6-62CE8C6F3E3E}" sibTransId="{48AE6087-E720-8E4A-982B-4B95DD6F5811}"/>
    <dgm:cxn modelId="{6BE40AD6-46D2-394E-ACBA-D9F6891A007A}" type="presOf" srcId="{FB626C66-B3C9-AF44-AFB4-239C5628D303}" destId="{74E6C7A5-1542-48F3-8AF2-71AC4B84A728}" srcOrd="0" destOrd="4" presId="urn:microsoft.com/office/officeart/2005/8/layout/hList1"/>
    <dgm:cxn modelId="{429508E0-128F-42E8-B09D-DB44B143E4DB}" type="presOf" srcId="{701BF9DA-8BE5-4F56-9E27-2FFD302A41E3}" destId="{B9883831-0AF6-49E8-BA8B-396A013D250D}" srcOrd="0" destOrd="0" presId="urn:microsoft.com/office/officeart/2005/8/layout/hList1"/>
    <dgm:cxn modelId="{1FF285F0-7D1E-46FD-BC34-7E795A485C54}" type="presOf" srcId="{AD261402-93F9-40D6-875F-F0F9A027A5A3}" destId="{B9883831-0AF6-49E8-BA8B-396A013D250D}" srcOrd="0" destOrd="3" presId="urn:microsoft.com/office/officeart/2005/8/layout/hList1"/>
    <dgm:cxn modelId="{FF3006F2-F55A-4FC2-A8FA-1DE2EAC5CD5D}" srcId="{5D81D430-88BD-4349-B5BD-488A2F1966DC}" destId="{AD261402-93F9-40D6-875F-F0F9A027A5A3}" srcOrd="3" destOrd="0" parTransId="{1A6978DA-4973-4E5F-A63F-171CD68C6655}" sibTransId="{26D9A0EA-770C-4140-8938-786DB5B81156}"/>
    <dgm:cxn modelId="{11A584F5-69BE-4275-9E9A-7C1E577F6C2F}" srcId="{CB6638E1-A309-466C-A6E0-585A763FE6BE}" destId="{394DD63F-05AE-47E2-BA0F-4CDF88EC16D8}" srcOrd="3" destOrd="0" parTransId="{DF682233-732C-43AF-9C92-50E4A4B5F713}" sibTransId="{960973BB-F8F5-423C-9695-CE2E9ED7A7C6}"/>
    <dgm:cxn modelId="{436A8AE3-84E6-476A-A656-8BCA39A8430A}" type="presParOf" srcId="{504BC288-5919-4709-AB14-E7B11B16380F}" destId="{50BC21A6-A2BC-46BF-8333-4BC77D819E2E}" srcOrd="0" destOrd="0" presId="urn:microsoft.com/office/officeart/2005/8/layout/hList1"/>
    <dgm:cxn modelId="{C761176D-A531-4C06-8790-C96FE0A3391C}" type="presParOf" srcId="{50BC21A6-A2BC-46BF-8333-4BC77D819E2E}" destId="{D6B0FD36-3F68-4C8F-8744-ECB1F8C88A30}" srcOrd="0" destOrd="0" presId="urn:microsoft.com/office/officeart/2005/8/layout/hList1"/>
    <dgm:cxn modelId="{DEB68A30-9C0B-4CC3-BEF8-FAAADC2637AB}" type="presParOf" srcId="{50BC21A6-A2BC-46BF-8333-4BC77D819E2E}" destId="{6A608280-93D3-431C-8C95-869B0CB7AC32}" srcOrd="1" destOrd="0" presId="urn:microsoft.com/office/officeart/2005/8/layout/hList1"/>
    <dgm:cxn modelId="{A9231444-DB5A-417A-9E46-E763C700C26E}" type="presParOf" srcId="{504BC288-5919-4709-AB14-E7B11B16380F}" destId="{D835718B-D019-4C69-B903-7B169FAC4853}" srcOrd="1" destOrd="0" presId="urn:microsoft.com/office/officeart/2005/8/layout/hList1"/>
    <dgm:cxn modelId="{F025B179-0A3A-475C-B845-189CFB2B3D8F}" type="presParOf" srcId="{504BC288-5919-4709-AB14-E7B11B16380F}" destId="{A8FCE5C0-B76B-480B-9852-24A9875AFB9B}" srcOrd="2" destOrd="0" presId="urn:microsoft.com/office/officeart/2005/8/layout/hList1"/>
    <dgm:cxn modelId="{87D4B604-DA00-4733-989A-C06FC515A7C2}" type="presParOf" srcId="{A8FCE5C0-B76B-480B-9852-24A9875AFB9B}" destId="{BBEB8F2B-02A4-46E1-A50C-ECC5ACE64B84}" srcOrd="0" destOrd="0" presId="urn:microsoft.com/office/officeart/2005/8/layout/hList1"/>
    <dgm:cxn modelId="{2B10260F-C260-4C06-98DD-DC25CFB4045F}" type="presParOf" srcId="{A8FCE5C0-B76B-480B-9852-24A9875AFB9B}" destId="{74E6C7A5-1542-48F3-8AF2-71AC4B84A728}" srcOrd="1" destOrd="0" presId="urn:microsoft.com/office/officeart/2005/8/layout/hList1"/>
    <dgm:cxn modelId="{53850003-D832-43AC-AD49-881E4F78BA64}" type="presParOf" srcId="{504BC288-5919-4709-AB14-E7B11B16380F}" destId="{9DF15C8A-D402-40C3-9941-8635BF8045D6}" srcOrd="3" destOrd="0" presId="urn:microsoft.com/office/officeart/2005/8/layout/hList1"/>
    <dgm:cxn modelId="{8A9E4FE5-D184-4C4E-9A5F-E488F81EA1BD}" type="presParOf" srcId="{504BC288-5919-4709-AB14-E7B11B16380F}" destId="{6F0D46D7-334B-4DE0-A5AF-2967135F61C8}" srcOrd="4" destOrd="0" presId="urn:microsoft.com/office/officeart/2005/8/layout/hList1"/>
    <dgm:cxn modelId="{BF70A38B-9D28-4B30-9355-12E985CC7933}" type="presParOf" srcId="{6F0D46D7-334B-4DE0-A5AF-2967135F61C8}" destId="{40AA6299-62E8-44B2-89F6-55FB1CCCC7E1}" srcOrd="0" destOrd="0" presId="urn:microsoft.com/office/officeart/2005/8/layout/hList1"/>
    <dgm:cxn modelId="{A561F8F8-3927-43B4-A489-6117FD7725B6}" type="presParOf" srcId="{6F0D46D7-334B-4DE0-A5AF-2967135F61C8}" destId="{B9883831-0AF6-49E8-BA8B-396A013D250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B0FD36-3F68-4C8F-8744-ECB1F8C88A30}">
      <dsp:nvSpPr>
        <dsp:cNvPr id="0" name=""/>
        <dsp:cNvSpPr/>
      </dsp:nvSpPr>
      <dsp:spPr>
        <a:xfrm>
          <a:off x="7198" y="157426"/>
          <a:ext cx="3123371" cy="7659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4.1 Data Integration</a:t>
          </a:r>
        </a:p>
      </dsp:txBody>
      <dsp:txXfrm>
        <a:off x="7198" y="157426"/>
        <a:ext cx="3123371" cy="765937"/>
      </dsp:txXfrm>
    </dsp:sp>
    <dsp:sp modelId="{6A608280-93D3-431C-8C95-869B0CB7AC32}">
      <dsp:nvSpPr>
        <dsp:cNvPr id="0" name=""/>
        <dsp:cNvSpPr/>
      </dsp:nvSpPr>
      <dsp:spPr>
        <a:xfrm>
          <a:off x="0" y="910443"/>
          <a:ext cx="3123371" cy="306908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Gutenson/Wahl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Scott Christensen (ITL)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Chase Hamilton (CHL)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>
              <a:latin typeface="+mn-lt"/>
            </a:rPr>
            <a:t>John Eylander (CHL)</a:t>
          </a:r>
        </a:p>
      </dsp:txBody>
      <dsp:txXfrm>
        <a:off x="0" y="910443"/>
        <a:ext cx="3123371" cy="3069087"/>
      </dsp:txXfrm>
    </dsp:sp>
    <dsp:sp modelId="{BBEB8F2B-02A4-46E1-A50C-ECC5ACE64B84}">
      <dsp:nvSpPr>
        <dsp:cNvPr id="0" name=""/>
        <dsp:cNvSpPr/>
      </dsp:nvSpPr>
      <dsp:spPr>
        <a:xfrm>
          <a:off x="3567841" y="157426"/>
          <a:ext cx="3495926" cy="7659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4.2 Vegetation Succession Models</a:t>
          </a:r>
        </a:p>
      </dsp:txBody>
      <dsp:txXfrm>
        <a:off x="3567841" y="157426"/>
        <a:ext cx="3495926" cy="765937"/>
      </dsp:txXfrm>
    </dsp:sp>
    <dsp:sp modelId="{74E6C7A5-1542-48F3-8AF2-71AC4B84A728}">
      <dsp:nvSpPr>
        <dsp:cNvPr id="0" name=""/>
        <dsp:cNvSpPr/>
      </dsp:nvSpPr>
      <dsp:spPr>
        <a:xfrm>
          <a:off x="3569449" y="923363"/>
          <a:ext cx="3492709" cy="306908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Todd Steissberg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Todd Swannack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John Kucharski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Jennifer Olszewski (EL)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Chuck Downer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Billy Johnson (LimnoTech)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</dsp:txBody>
      <dsp:txXfrm>
        <a:off x="3569449" y="923363"/>
        <a:ext cx="3492709" cy="3069087"/>
      </dsp:txXfrm>
    </dsp:sp>
    <dsp:sp modelId="{40AA6299-62E8-44B2-89F6-55FB1CCCC7E1}">
      <dsp:nvSpPr>
        <dsp:cNvPr id="0" name=""/>
        <dsp:cNvSpPr/>
      </dsp:nvSpPr>
      <dsp:spPr>
        <a:xfrm>
          <a:off x="7501242" y="157426"/>
          <a:ext cx="3615989" cy="7659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4.3 Spatially Distributed Soil Moisture and Run-off</a:t>
          </a:r>
        </a:p>
      </dsp:txBody>
      <dsp:txXfrm>
        <a:off x="7501242" y="157426"/>
        <a:ext cx="3615989" cy="765937"/>
      </dsp:txXfrm>
    </dsp:sp>
    <dsp:sp modelId="{B9883831-0AF6-49E8-BA8B-396A013D250D}">
      <dsp:nvSpPr>
        <dsp:cNvPr id="0" name=""/>
        <dsp:cNvSpPr/>
      </dsp:nvSpPr>
      <dsp:spPr>
        <a:xfrm>
          <a:off x="7501039" y="923363"/>
          <a:ext cx="3616395" cy="306908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Nawa Pradhan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Ross Alter/Anna Wagner  (CRREL)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Rose Shillito/Steven Brown/ Clay </a:t>
          </a:r>
          <a:r>
            <a:rPr lang="en-US" sz="2100" kern="1200" dirty="0" err="1"/>
            <a:t>LaHatte</a:t>
          </a:r>
          <a:r>
            <a:rPr lang="en-US" sz="2100" kern="1200" dirty="0"/>
            <a:t> (CHL)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</dsp:txBody>
      <dsp:txXfrm>
        <a:off x="7501039" y="923363"/>
        <a:ext cx="3616395" cy="30690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E4584-2E79-4FBA-AC02-EBCDEE2A1E8F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2037F-CECA-4FE0-9F13-842F43986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26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13- Army recommendations here? </a:t>
            </a:r>
          </a:p>
          <a:p>
            <a:r>
              <a:rPr lang="en-US" dirty="0"/>
              <a:t>Response:  Similar to Heilmeier question -</a:t>
            </a:r>
            <a:r>
              <a:rPr lang="en-US" b="1" dirty="0"/>
              <a:t> </a:t>
            </a:r>
            <a:r>
              <a:rPr lang="en-US" dirty="0"/>
              <a:t>If successful in solving the problem, what difference will it make and why?  Who cares?  The operational gap the Project is addressing, quantify the metric planned to achieve.</a:t>
            </a:r>
          </a:p>
          <a:p>
            <a:endParaRPr lang="en-US" dirty="0"/>
          </a:p>
          <a:p>
            <a:pPr algn="ctr">
              <a:lnSpc>
                <a:spcPct val="150000"/>
              </a:lnSpc>
              <a:defRPr/>
            </a:pPr>
            <a:r>
              <a:rPr lang="en-US" sz="1200" b="1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freeform slides 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task leads and team structure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discuss the technology, who’s doing what 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outside of ERDC  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(assessment of research across the S&amp;T community – other services, DARPA </a:t>
            </a:r>
            <a:r>
              <a:rPr lang="en-US" sz="1200" i="1" dirty="0" err="1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)? How much resources are they investing and how do you plan on leveraging?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6831B79-2EA3-47EA-B932-3EAF7F0379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8580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08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73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3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85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76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7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28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22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57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6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56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1BF7D-EE33-4CC5-B257-DB12F8FC52D4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46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14122998"/>
              </p:ext>
            </p:extLst>
          </p:nvPr>
        </p:nvGraphicFramePr>
        <p:xfrm>
          <a:off x="628096" y="1754810"/>
          <a:ext cx="11124633" cy="4149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ext Placeholder 8"/>
          <p:cNvSpPr txBox="1">
            <a:spLocks/>
          </p:cNvSpPr>
          <p:nvPr/>
        </p:nvSpPr>
        <p:spPr>
          <a:xfrm>
            <a:off x="9178345" y="6590717"/>
            <a:ext cx="2344730" cy="18466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lang="x-none" sz="2000" b="1" baseline="0">
                <a:solidFill>
                  <a:schemeClr val="accent5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148200" indent="-146986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lang="x-none" sz="1071" baseline="0">
                <a:solidFill>
                  <a:schemeClr val="tx1"/>
                </a:solidFill>
                <a:latin typeface="+mn-lt"/>
              </a:defRPr>
            </a:lvl2pPr>
            <a:lvl3pPr marL="349849" indent="-200435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lang="x-none" sz="1071" baseline="0">
                <a:solidFill>
                  <a:schemeClr val="tx1"/>
                </a:solidFill>
                <a:latin typeface="+mn-lt"/>
              </a:defRPr>
            </a:lvl3pPr>
            <a:lvl4pPr marL="470111" indent="-119046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lang="x-none" sz="1071" baseline="0">
                <a:solidFill>
                  <a:schemeClr val="tx1"/>
                </a:solidFill>
                <a:latin typeface="+mn-lt"/>
              </a:defRPr>
            </a:lvl4pPr>
            <a:lvl5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071" baseline="0">
                <a:solidFill>
                  <a:schemeClr val="tx1"/>
                </a:solidFill>
                <a:latin typeface="+mn-lt"/>
              </a:defRPr>
            </a:lvl5pPr>
            <a:lvl6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6pPr>
            <a:lvl7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7pPr>
            <a:lvl8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8pPr>
            <a:lvl9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rgbClr val="626262"/>
              </a:buClr>
              <a:defRPr/>
            </a:pPr>
            <a:r>
              <a:rPr lang="en-US" sz="1200" i="1" kern="0" dirty="0">
                <a:solidFill>
                  <a:srgbClr val="BFBFBF">
                    <a:lumMod val="75000"/>
                  </a:srgbClr>
                </a:solidFill>
              </a:rPr>
              <a:t>FORGE THE FUTURE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455313" y="6070828"/>
            <a:ext cx="8860664" cy="35374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/>
            </a:pPr>
            <a:r>
              <a:rPr lang="en-US" sz="1600" b="1" i="1" dirty="0">
                <a:latin typeface=" Arial"/>
              </a:rPr>
              <a:t>Decades of experience in each sub-task</a:t>
            </a:r>
            <a:endParaRPr lang="en-US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2533" y="325438"/>
            <a:ext cx="8382000" cy="806450"/>
          </a:xfrm>
          <a:solidFill>
            <a:schemeClr val="accent5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lt1"/>
                </a:solidFill>
                <a:latin typeface=" Arial"/>
                <a:ea typeface="+mn-ea"/>
                <a:cs typeface="+mn-cs"/>
              </a:rPr>
              <a:t>Overview of Team and Research Area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36552" y="1182515"/>
            <a:ext cx="6907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Task Manager: Chuck Downer (CHL)</a:t>
            </a:r>
          </a:p>
        </p:txBody>
      </p:sp>
    </p:spTree>
    <p:extLst>
      <p:ext uri="{BB962C8B-B14F-4D97-AF65-F5344CB8AC3E}">
        <p14:creationId xmlns:p14="http://schemas.microsoft.com/office/powerpoint/2010/main" val="1900094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2470" y="807129"/>
            <a:ext cx="3999383" cy="5863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Review models and model parameters used to estimate water balance components to estimate/simulate infiltration and runoff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Design methodology to estimate evapotranspiration using remote sensing measurements and modeled vegetation parameters, such as leaf area index, root depth, and root mass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Correlate ET term with remote sensing measurements and modeled vegetation parameters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Develop algorithms to estimate root depth from remotely sensed measurements and modeled vegetation parameters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37688"/>
            <a:ext cx="780836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improved ET estimates, Sub-tasks 1 &amp; 2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FD3E3D3-0B54-CA4A-938E-5EA6D3718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518" y="2401117"/>
            <a:ext cx="2927118" cy="4434496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B1A847CE-94B6-BB4C-A39E-26FACDE10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810" y="2397235"/>
            <a:ext cx="2938762" cy="4438378"/>
          </a:xfrm>
          <a:prstGeom prst="rect">
            <a:avLst/>
          </a:prstGeom>
        </p:spPr>
      </p:pic>
      <p:pic>
        <p:nvPicPr>
          <p:cNvPr id="10" name="Picture 9" descr="Diagram&#10;&#10;Description automatically generated with low confidence">
            <a:extLst>
              <a:ext uri="{FF2B5EF4-FFF2-40B4-BE49-F238E27FC236}">
                <a16:creationId xmlns:a16="http://schemas.microsoft.com/office/drawing/2014/main" id="{C5E4A66F-D2BD-9443-8B1A-C707E5B6E6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091" y="489406"/>
            <a:ext cx="2851546" cy="132322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AA152EEA-95DC-854E-B29E-C8BE1D326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488" y="489405"/>
            <a:ext cx="2763748" cy="13232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F04D2B2-85F9-0742-BBE3-BD4A03C7CCF3}"/>
              </a:ext>
            </a:extLst>
          </p:cNvPr>
          <p:cNvSpPr/>
          <p:nvPr/>
        </p:nvSpPr>
        <p:spPr>
          <a:xfrm>
            <a:off x="4755092" y="1870263"/>
            <a:ext cx="60841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i="1" dirty="0">
                <a:solidFill>
                  <a:srgbClr val="0070C0"/>
                </a:solidFill>
              </a:rPr>
              <a:t>Example: Satellite measurements of vegetation parameters (Leaf Area Index)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BCEB92-60E5-7242-9601-0A8C5D01F285}"/>
              </a:ext>
            </a:extLst>
          </p:cNvPr>
          <p:cNvSpPr/>
          <p:nvPr/>
        </p:nvSpPr>
        <p:spPr>
          <a:xfrm>
            <a:off x="4755091" y="109295"/>
            <a:ext cx="60841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i="1" dirty="0">
                <a:solidFill>
                  <a:srgbClr val="0070C0"/>
                </a:solidFill>
                <a:effectLst/>
              </a:rPr>
              <a:t>Example: </a:t>
            </a:r>
            <a:r>
              <a:rPr lang="en-US" b="1" i="1" dirty="0">
                <a:solidFill>
                  <a:srgbClr val="0070C0"/>
                </a:solidFill>
              </a:rPr>
              <a:t>Water and energy budget</a:t>
            </a:r>
          </a:p>
        </p:txBody>
      </p:sp>
    </p:spTree>
    <p:extLst>
      <p:ext uri="{BB962C8B-B14F-4D97-AF65-F5344CB8AC3E}">
        <p14:creationId xmlns:p14="http://schemas.microsoft.com/office/powerpoint/2010/main" val="1921167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0946" y="1505888"/>
            <a:ext cx="3973479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 methodology to estimate evapotranspiration at high latitudes using vegetation indicators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Literature review: Permafrost active layer hydrologic succession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ET lab experiments: Permafrost active layer vegetation root depth succession-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ET field measurements: Permafrost active layer vegetation root depth succession-</a:t>
            </a:r>
          </a:p>
        </p:txBody>
      </p:sp>
      <p:sp>
        <p:nvSpPr>
          <p:cNvPr id="7" name="Rectangle 6"/>
          <p:cNvSpPr/>
          <p:nvPr/>
        </p:nvSpPr>
        <p:spPr>
          <a:xfrm>
            <a:off x="4044426" y="730760"/>
            <a:ext cx="79843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Examples: Active Layer Thickness (ALT) succession </a:t>
            </a:r>
            <a:r>
              <a:rPr lang="en-US" sz="2000" b="1" i="1" dirty="0">
                <a:solidFill>
                  <a:srgbClr val="0070C0"/>
                </a:solidFill>
              </a:rPr>
              <a:t>and</a:t>
            </a:r>
            <a:r>
              <a:rPr lang="en-US" sz="2000" b="1" i="1" dirty="0">
                <a:solidFill>
                  <a:srgbClr val="0070C0"/>
                </a:solidFill>
                <a:effectLst/>
              </a:rPr>
              <a:t> satellite estimates of ALT</a:t>
            </a:r>
            <a:endParaRPr lang="en-US" sz="2000" b="1" i="1" dirty="0">
              <a:solidFill>
                <a:srgbClr val="0070C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212499"/>
            <a:ext cx="45309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b="1" dirty="0">
                <a:solidFill>
                  <a:srgbClr val="0070C0"/>
                </a:solidFill>
              </a:rPr>
              <a:t>4.2 Vegetation succession models for improved ET estimates, </a:t>
            </a:r>
          </a:p>
          <a:p>
            <a:pPr lvl="0"/>
            <a:r>
              <a:rPr lang="en-US" sz="2400" b="1" dirty="0">
                <a:solidFill>
                  <a:srgbClr val="0070C0"/>
                </a:solidFill>
              </a:rPr>
              <a:t>Sub-task 3</a:t>
            </a: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2F9F8BD8-3745-C64D-A479-89D0BB60F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671" y="1458930"/>
            <a:ext cx="4235057" cy="4040341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4EFD8579-9568-B448-B8A8-7441439B8B83}"/>
              </a:ext>
            </a:extLst>
          </p:cNvPr>
          <p:cNvGrpSpPr/>
          <p:nvPr/>
        </p:nvGrpSpPr>
        <p:grpSpPr>
          <a:xfrm>
            <a:off x="4044425" y="1867437"/>
            <a:ext cx="3425321" cy="3361386"/>
            <a:chOff x="4044425" y="1867437"/>
            <a:chExt cx="3425321" cy="33613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E8DEB83-2C58-AE41-9165-CFB90043F8D5}"/>
                </a:ext>
              </a:extLst>
            </p:cNvPr>
            <p:cNvSpPr/>
            <p:nvPr/>
          </p:nvSpPr>
          <p:spPr>
            <a:xfrm>
              <a:off x="4044425" y="1867437"/>
              <a:ext cx="3425321" cy="3361386"/>
            </a:xfrm>
            <a:prstGeom prst="rect">
              <a:avLst/>
            </a:prstGeom>
            <a:noFill/>
            <a:ln w="3175">
              <a:solidFill>
                <a:schemeClr val="tx1">
                  <a:alpha val="9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F55256-5CA2-D249-96A4-18EB21CFF14E}"/>
                </a:ext>
              </a:extLst>
            </p:cNvPr>
            <p:cNvSpPr/>
            <p:nvPr/>
          </p:nvSpPr>
          <p:spPr>
            <a:xfrm>
              <a:off x="4841283" y="3201954"/>
              <a:ext cx="335270" cy="1841472"/>
            </a:xfrm>
            <a:prstGeom prst="rect">
              <a:avLst/>
            </a:prstGeom>
            <a:pattFill prst="lgConfetti">
              <a:fgClr>
                <a:srgbClr val="00B0F0"/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F3674B2-28D2-CE4B-BAF0-AFB74208CB13}"/>
                </a:ext>
              </a:extLst>
            </p:cNvPr>
            <p:cNvSpPr/>
            <p:nvPr/>
          </p:nvSpPr>
          <p:spPr>
            <a:xfrm>
              <a:off x="4841283" y="2712003"/>
              <a:ext cx="335270" cy="476767"/>
            </a:xfrm>
            <a:prstGeom prst="rect">
              <a:avLst/>
            </a:prstGeom>
            <a:pattFill prst="divot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AFB9C4F-2DB3-AF4D-81CE-FB997E3284B4}"/>
                </a:ext>
              </a:extLst>
            </p:cNvPr>
            <p:cNvSpPr/>
            <p:nvPr/>
          </p:nvSpPr>
          <p:spPr>
            <a:xfrm>
              <a:off x="6274311" y="3661710"/>
              <a:ext cx="335270" cy="1381709"/>
            </a:xfrm>
            <a:prstGeom prst="rect">
              <a:avLst/>
            </a:prstGeom>
            <a:pattFill prst="lgConfetti">
              <a:fgClr>
                <a:srgbClr val="00B0F0"/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3090BB-843C-EF4B-95DF-BDE9FF30D439}"/>
                </a:ext>
              </a:extLst>
            </p:cNvPr>
            <p:cNvSpPr/>
            <p:nvPr/>
          </p:nvSpPr>
          <p:spPr>
            <a:xfrm>
              <a:off x="6274311" y="2913749"/>
              <a:ext cx="335270" cy="747962"/>
            </a:xfrm>
            <a:prstGeom prst="rect">
              <a:avLst/>
            </a:prstGeom>
            <a:pattFill prst="divot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15F57B3-2C37-534A-85F2-003B23F2AF83}"/>
                </a:ext>
              </a:extLst>
            </p:cNvPr>
            <p:cNvCxnSpPr>
              <a:cxnSpLocks/>
            </p:cNvCxnSpPr>
            <p:nvPr/>
          </p:nvCxnSpPr>
          <p:spPr>
            <a:xfrm>
              <a:off x="5176553" y="2712002"/>
              <a:ext cx="1097757" cy="201748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DF40BA2-9F43-9543-B6B4-F8A18EB73D5C}"/>
                </a:ext>
              </a:extLst>
            </p:cNvPr>
            <p:cNvCxnSpPr>
              <a:cxnSpLocks/>
            </p:cNvCxnSpPr>
            <p:nvPr/>
          </p:nvCxnSpPr>
          <p:spPr>
            <a:xfrm>
              <a:off x="5176553" y="3188770"/>
              <a:ext cx="1097757" cy="486127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44777816-C379-9145-8A1C-650744A5C6EB}"/>
                </a:ext>
              </a:extLst>
            </p:cNvPr>
            <p:cNvSpPr/>
            <p:nvPr/>
          </p:nvSpPr>
          <p:spPr>
            <a:xfrm>
              <a:off x="4643231" y="2712002"/>
              <a:ext cx="138202" cy="476767"/>
            </a:xfrm>
            <a:prstGeom prst="leftBrac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86B3C12D-8C33-D246-8945-4A00F07F5D36}"/>
                </a:ext>
              </a:extLst>
            </p:cNvPr>
            <p:cNvSpPr/>
            <p:nvPr/>
          </p:nvSpPr>
          <p:spPr>
            <a:xfrm>
              <a:off x="4640935" y="3213960"/>
              <a:ext cx="138202" cy="476767"/>
            </a:xfrm>
            <a:prstGeom prst="leftBrac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6EAB14F-B6F7-324A-87D8-15F3AA27E5CF}"/>
                </a:ext>
              </a:extLst>
            </p:cNvPr>
            <p:cNvSpPr txBox="1"/>
            <p:nvPr/>
          </p:nvSpPr>
          <p:spPr>
            <a:xfrm>
              <a:off x="4411144" y="1979170"/>
              <a:ext cx="1195547" cy="344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Undisturbed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6FA791B-748B-2849-BC99-9BD1940E7195}"/>
                </a:ext>
              </a:extLst>
            </p:cNvPr>
            <p:cNvSpPr txBox="1"/>
            <p:nvPr/>
          </p:nvSpPr>
          <p:spPr>
            <a:xfrm>
              <a:off x="5958012" y="1979169"/>
              <a:ext cx="975505" cy="344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Disturbed</a:t>
              </a:r>
            </a:p>
          </p:txBody>
        </p:sp>
        <p:pic>
          <p:nvPicPr>
            <p:cNvPr id="37" name="Graphic 36" descr="Plant With Roots outline">
              <a:extLst>
                <a:ext uri="{FF2B5EF4-FFF2-40B4-BE49-F238E27FC236}">
                  <a16:creationId xmlns:a16="http://schemas.microsoft.com/office/drawing/2014/main" id="{D41A83AD-26C6-4440-A1D6-DA075F927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799975" y="2377599"/>
              <a:ext cx="398166" cy="416698"/>
            </a:xfrm>
            <a:prstGeom prst="rect">
              <a:avLst/>
            </a:prstGeom>
          </p:spPr>
        </p:pic>
        <p:pic>
          <p:nvPicPr>
            <p:cNvPr id="39" name="Graphic 38" descr="Plant With Roots outline">
              <a:extLst>
                <a:ext uri="{FF2B5EF4-FFF2-40B4-BE49-F238E27FC236}">
                  <a16:creationId xmlns:a16="http://schemas.microsoft.com/office/drawing/2014/main" id="{7D84BC40-0F98-244F-B1BA-14F0F1803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242863" y="2582869"/>
              <a:ext cx="398166" cy="416698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A3B3F0D-B2EA-CB41-A22B-111142BBFA93}"/>
                </a:ext>
              </a:extLst>
            </p:cNvPr>
            <p:cNvSpPr txBox="1"/>
            <p:nvPr/>
          </p:nvSpPr>
          <p:spPr>
            <a:xfrm>
              <a:off x="4156593" y="3287730"/>
              <a:ext cx="535620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50 ft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52A4D47-7A35-9E40-B33D-3A25B1EF935A}"/>
                </a:ext>
              </a:extLst>
            </p:cNvPr>
            <p:cNvSpPr txBox="1"/>
            <p:nvPr/>
          </p:nvSpPr>
          <p:spPr>
            <a:xfrm>
              <a:off x="4156593" y="2812875"/>
              <a:ext cx="535620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50 ft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EAD390E-9D3D-834E-857F-550C0C2563BD}"/>
                </a:ext>
              </a:extLst>
            </p:cNvPr>
            <p:cNvSpPr txBox="1"/>
            <p:nvPr/>
          </p:nvSpPr>
          <p:spPr>
            <a:xfrm>
              <a:off x="6738288" y="3122812"/>
              <a:ext cx="535620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75 ft</a:t>
              </a:r>
            </a:p>
          </p:txBody>
        </p:sp>
        <p:sp>
          <p:nvSpPr>
            <p:cNvPr id="43" name="Right Brace 42">
              <a:extLst>
                <a:ext uri="{FF2B5EF4-FFF2-40B4-BE49-F238E27FC236}">
                  <a16:creationId xmlns:a16="http://schemas.microsoft.com/office/drawing/2014/main" id="{328AC49F-8BCB-5D4D-A815-A5B8011E623D}"/>
                </a:ext>
              </a:extLst>
            </p:cNvPr>
            <p:cNvSpPr/>
            <p:nvPr/>
          </p:nvSpPr>
          <p:spPr>
            <a:xfrm>
              <a:off x="6654798" y="2913749"/>
              <a:ext cx="135942" cy="747962"/>
            </a:xfrm>
            <a:prstGeom prst="rightBrace">
              <a:avLst/>
            </a:prstGeom>
            <a:ln w="952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B3B704B-5DCA-B04F-BEF3-634D31786D96}"/>
                </a:ext>
              </a:extLst>
            </p:cNvPr>
            <p:cNvSpPr txBox="1"/>
            <p:nvPr/>
          </p:nvSpPr>
          <p:spPr>
            <a:xfrm>
              <a:off x="5373404" y="2767538"/>
              <a:ext cx="719974" cy="51656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Active </a:t>
              </a:r>
            </a:p>
            <a:p>
              <a:pPr algn="ctr"/>
              <a:r>
                <a:rPr lang="en-US" sz="1200" dirty="0"/>
                <a:t>layer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128F2BF-EFD4-0B40-B858-2E591E439621}"/>
                </a:ext>
              </a:extLst>
            </p:cNvPr>
            <p:cNvSpPr txBox="1"/>
            <p:nvPr/>
          </p:nvSpPr>
          <p:spPr>
            <a:xfrm>
              <a:off x="5261132" y="4081516"/>
              <a:ext cx="944521" cy="309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Permafrost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E762C22-F258-694A-8723-BBAF1A15C8F8}"/>
                </a:ext>
              </a:extLst>
            </p:cNvPr>
            <p:cNvCxnSpPr>
              <a:cxnSpLocks/>
            </p:cNvCxnSpPr>
            <p:nvPr/>
          </p:nvCxnSpPr>
          <p:spPr>
            <a:xfrm>
              <a:off x="5213687" y="3168600"/>
              <a:ext cx="1006567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856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49261" y="891662"/>
            <a:ext cx="4527298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 process-informed stochastic hydrologic-vegetation model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Develop a Machine Learning (ML) methodology to derive parameters for a stochastically based hydrologic model using a high-resolution hydrologic model (GSSHA) and remotely sensed data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Develop ML methodology to use Budyko (1974) relationships to derive vegetation parameters and relate these measurements to local climate conditions and trends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Develop and test hydrologic-vegetation model using a case study</a:t>
            </a:r>
          </a:p>
        </p:txBody>
      </p:sp>
      <p:sp>
        <p:nvSpPr>
          <p:cNvPr id="7" name="Rectangle 6"/>
          <p:cNvSpPr/>
          <p:nvPr/>
        </p:nvSpPr>
        <p:spPr>
          <a:xfrm>
            <a:off x="4706725" y="122221"/>
            <a:ext cx="71530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Examples: </a:t>
            </a:r>
            <a:r>
              <a:rPr lang="en-US" sz="2000" b="1" i="1" dirty="0">
                <a:solidFill>
                  <a:srgbClr val="0070C0"/>
                </a:solidFill>
              </a:rPr>
              <a:t>Budyko curves. Ecosystem types can be broadly distinguished by energy and precipitation.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122221"/>
            <a:ext cx="45599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200" b="1" dirty="0">
                <a:solidFill>
                  <a:srgbClr val="0070C0"/>
                </a:solidFill>
              </a:rPr>
              <a:t>4.2 Vegetation succession models for improved ET estimates, Sub-task 4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58F78B5-51B5-A143-BB82-9F13163A9D1D}"/>
              </a:ext>
            </a:extLst>
          </p:cNvPr>
          <p:cNvGrpSpPr/>
          <p:nvPr/>
        </p:nvGrpSpPr>
        <p:grpSpPr>
          <a:xfrm>
            <a:off x="4491000" y="883241"/>
            <a:ext cx="7651914" cy="4736652"/>
            <a:chOff x="4491000" y="883241"/>
            <a:chExt cx="7651914" cy="4736652"/>
          </a:xfrm>
        </p:grpSpPr>
        <p:pic>
          <p:nvPicPr>
            <p:cNvPr id="8" name="Picture 7" descr="Diagram&#10;&#10;Description automatically generated">
              <a:extLst>
                <a:ext uri="{FF2B5EF4-FFF2-40B4-BE49-F238E27FC236}">
                  <a16:creationId xmlns:a16="http://schemas.microsoft.com/office/drawing/2014/main" id="{36C379F9-015E-3B42-9AEB-EE51E93B9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1000" y="883241"/>
              <a:ext cx="2290897" cy="2171260"/>
            </a:xfrm>
            <a:prstGeom prst="rect">
              <a:avLst/>
            </a:prstGeom>
          </p:spPr>
        </p:pic>
        <p:sp>
          <p:nvSpPr>
            <p:cNvPr id="13" name="AutoShape 6" descr="Budyko plot for the study basins (P : mean annual precipitation, AET: mean annual actual evapotranspiration, PET: mean annual potential evapotranspiration). In case of multiple nested catchments, only data for the largest one are reported.">
              <a:extLst>
                <a:ext uri="{FF2B5EF4-FFF2-40B4-BE49-F238E27FC236}">
                  <a16:creationId xmlns:a16="http://schemas.microsoft.com/office/drawing/2014/main" id="{C6F6813C-98C2-784D-B843-462EDC4F46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00" y="3790301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C30B70-B54C-7345-A712-B865825539D8}"/>
                </a:ext>
              </a:extLst>
            </p:cNvPr>
            <p:cNvGrpSpPr/>
            <p:nvPr/>
          </p:nvGrpSpPr>
          <p:grpSpPr>
            <a:xfrm>
              <a:off x="6658317" y="896654"/>
              <a:ext cx="5484597" cy="3601558"/>
              <a:chOff x="6848675" y="3389253"/>
              <a:chExt cx="5352410" cy="3564839"/>
            </a:xfrm>
          </p:grpSpPr>
          <p:pic>
            <p:nvPicPr>
              <p:cNvPr id="5" name="Picture 4" descr="Diagram&#10;&#10;Description automatically generated">
                <a:extLst>
                  <a:ext uri="{FF2B5EF4-FFF2-40B4-BE49-F238E27FC236}">
                    <a16:creationId xmlns:a16="http://schemas.microsoft.com/office/drawing/2014/main" id="{460E3126-FD5B-A545-873A-BD8D1A940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1513" y="3389253"/>
                <a:ext cx="5279572" cy="3564839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3154D5A-748B-6042-A06A-87D7835C4ADA}"/>
                  </a:ext>
                </a:extLst>
              </p:cNvPr>
              <p:cNvSpPr/>
              <p:nvPr/>
            </p:nvSpPr>
            <p:spPr>
              <a:xfrm>
                <a:off x="6848675" y="5035246"/>
                <a:ext cx="5312264" cy="186099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5" name="Picture 14" descr="Chart&#10;&#10;Description automatically generated">
              <a:extLst>
                <a:ext uri="{FF2B5EF4-FFF2-40B4-BE49-F238E27FC236}">
                  <a16:creationId xmlns:a16="http://schemas.microsoft.com/office/drawing/2014/main" id="{885E4061-D11F-A14E-B6AC-347A669D5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6141" y="3097981"/>
              <a:ext cx="3171044" cy="2521912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C8508A-3D11-374F-9AA8-C8765906E0A1}"/>
                </a:ext>
              </a:extLst>
            </p:cNvPr>
            <p:cNvSpPr/>
            <p:nvPr/>
          </p:nvSpPr>
          <p:spPr>
            <a:xfrm>
              <a:off x="4559919" y="3270016"/>
              <a:ext cx="42592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i="1" dirty="0">
                  <a:solidFill>
                    <a:srgbClr val="0070C0"/>
                  </a:solidFill>
                  <a:effectLst/>
                </a:rPr>
                <a:t>Example: Integrated h</a:t>
              </a:r>
              <a:r>
                <a:rPr lang="en-US" b="1" i="1" dirty="0">
                  <a:solidFill>
                    <a:srgbClr val="0070C0"/>
                  </a:solidFill>
                </a:rPr>
                <a:t>ydrologic-vegetation system model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89FD6EE-59D7-6941-A43F-AF09D113F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452" y="3889381"/>
            <a:ext cx="4274049" cy="284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229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5152" y="1369617"/>
            <a:ext cx="3465128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i="1" dirty="0"/>
              <a:t>Data and model analysis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000" b="1" i="1" dirty="0"/>
              <a:t>Journal papers/Technical Report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4038482" y="964650"/>
            <a:ext cx="72699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Examples: </a:t>
            </a:r>
            <a:r>
              <a:rPr lang="en-US" sz="2000" b="1" i="1" dirty="0">
                <a:solidFill>
                  <a:srgbClr val="0070C0"/>
                </a:solidFill>
              </a:rPr>
              <a:t>Geospatial and time series Data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672665" y="470241"/>
            <a:ext cx="609416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improved ET 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Estimates, Sub-task 5-6</a:t>
            </a:r>
          </a:p>
        </p:txBody>
      </p:sp>
      <p:pic>
        <p:nvPicPr>
          <p:cNvPr id="5" name="Picture 4" descr="Map&#10;&#10;Description automatically generated with medium confidence">
            <a:extLst>
              <a:ext uri="{FF2B5EF4-FFF2-40B4-BE49-F238E27FC236}">
                <a16:creationId xmlns:a16="http://schemas.microsoft.com/office/drawing/2014/main" id="{9B494D77-DF46-734A-A298-03F9ED5AE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482" y="1465575"/>
            <a:ext cx="3834998" cy="4883338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4A4E1D8-0A92-0A40-851A-F6643F882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014" y="1469887"/>
            <a:ext cx="4297592" cy="4883338"/>
          </a:xfrm>
          <a:prstGeom prst="rect">
            <a:avLst/>
          </a:prstGeom>
        </p:spPr>
      </p:pic>
      <p:pic>
        <p:nvPicPr>
          <p:cNvPr id="10" name="Picture 9" descr="A picture containing text, writing implement&#10;&#10;Description automatically generated">
            <a:extLst>
              <a:ext uri="{FF2B5EF4-FFF2-40B4-BE49-F238E27FC236}">
                <a16:creationId xmlns:a16="http://schemas.microsoft.com/office/drawing/2014/main" id="{35D3AD9E-3BC9-8E44-AA99-89DAB95B6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22" y="2737259"/>
            <a:ext cx="3772696" cy="335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81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518</Words>
  <Application>Microsoft Macintosh PowerPoint</Application>
  <PresentationFormat>Widescreen</PresentationFormat>
  <Paragraphs>62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 Arial</vt:lpstr>
      <vt:lpstr>Arial</vt:lpstr>
      <vt:lpstr>Arial Narrow</vt:lpstr>
      <vt:lpstr>Calibri</vt:lpstr>
      <vt:lpstr>Calibri Light</vt:lpstr>
      <vt:lpstr>Wingdings</vt:lpstr>
      <vt:lpstr>Office Theme</vt:lpstr>
      <vt:lpstr>Overview of Team and Research Area </vt:lpstr>
      <vt:lpstr>PowerPoint Presentation</vt:lpstr>
      <vt:lpstr>PowerPoint Presentation</vt:lpstr>
      <vt:lpstr>PowerPoint Presentation</vt:lpstr>
      <vt:lpstr>PowerPoint Presentation</vt:lpstr>
    </vt:vector>
  </TitlesOfParts>
  <Company>US Army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Pradhan, Nawa ERDC-RDE-CHL-MS CIV</dc:creator>
  <cp:lastModifiedBy>Todd Steissberg</cp:lastModifiedBy>
  <cp:revision>114</cp:revision>
  <dcterms:created xsi:type="dcterms:W3CDTF">2020-10-29T19:01:03Z</dcterms:created>
  <dcterms:modified xsi:type="dcterms:W3CDTF">2021-10-08T22:29:57Z</dcterms:modified>
</cp:coreProperties>
</file>

<file path=docProps/thumbnail.jpeg>
</file>